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370" r:id="rId3"/>
  </p:sldIdLst>
  <p:sldSz cx="6858000" cy="5143500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745" autoAdjust="0"/>
    <p:restoredTop sz="94718" autoAdjust="0"/>
  </p:normalViewPr>
  <p:slideViewPr>
    <p:cSldViewPr>
      <p:cViewPr varScale="1">
        <p:scale>
          <a:sx n="124" d="100"/>
          <a:sy n="124" d="100"/>
        </p:scale>
        <p:origin x="108" y="240"/>
      </p:cViewPr>
      <p:guideLst>
        <p:guide orient="horz" pos="1620"/>
        <p:guide pos="21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2034" y="90"/>
      </p:cViewPr>
      <p:guideLst>
        <p:guide orient="horz" pos="2880"/>
        <p:guide pos="216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7BF3F-507B-4022-98F1-6476B5B164FE}" type="datetimeFigureOut">
              <a:rPr lang="en-GB" smtClean="0"/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(3)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588EE-0FCF-4518-B612-5B345C4EFC8A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2C4F4C-5D32-4DE5-8406-5DE29D495600}" type="datetimeFigureOut">
              <a:rPr lang="en-GB" smtClean="0"/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(3)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3E22D-1A2C-4F9F-8E97-77D486FDC622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(3)</a:t>
            </a:r>
            <a:endParaRPr lang="en-GB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3E22D-1A2C-4F9F-8E97-77D486FDC622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7823"/>
            <a:ext cx="58293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>
            <a:noAutofit/>
          </a:bodyPr>
          <a:lstStyle>
            <a:lvl1pPr marL="0" indent="0" algn="ctr">
              <a:lnSpc>
                <a:spcPct val="150000"/>
              </a:lnSpc>
              <a:buNone/>
              <a:defRPr sz="1800" baseline="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algn="ctr">
              <a:lnSpc>
                <a:spcPct val="150000"/>
              </a:lnSpc>
            </a:pPr>
            <a:endParaRPr lang="en-GB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Restricted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</a:fld>
            <a:endParaRPr lang="en-GB"/>
          </a:p>
        </p:txBody>
      </p:sp>
      <p:pic>
        <p:nvPicPr>
          <p:cNvPr id="7" name="Picture 12" descr="Image result for university of huddersfield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138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 userDrawn="1"/>
        </p:nvGrpSpPr>
        <p:grpSpPr>
          <a:xfrm>
            <a:off x="0" y="-3247"/>
            <a:ext cx="1389012" cy="1383107"/>
            <a:chOff x="188640" y="2789724"/>
            <a:chExt cx="1389012" cy="1383107"/>
          </a:xfrm>
        </p:grpSpPr>
        <p:grpSp>
          <p:nvGrpSpPr>
            <p:cNvPr id="9" name="Group 8"/>
            <p:cNvGrpSpPr/>
            <p:nvPr/>
          </p:nvGrpSpPr>
          <p:grpSpPr>
            <a:xfrm>
              <a:off x="188640" y="2827468"/>
              <a:ext cx="1389012" cy="1300412"/>
              <a:chOff x="87854" y="2725392"/>
              <a:chExt cx="1389012" cy="1300412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87854" y="2828197"/>
                <a:ext cx="1389012" cy="1098154"/>
                <a:chOff x="59243" y="3121878"/>
                <a:chExt cx="1389012" cy="1098154"/>
              </a:xfrm>
            </p:grpSpPr>
            <p:pic>
              <p:nvPicPr>
                <p:cNvPr id="15" name="Picture 6" descr="Related image"/>
                <p:cNvPicPr>
                  <a:picLocks noChangeAspect="1" noChangeArrowheads="1"/>
                </p:cNvPicPr>
                <p:nvPr userDrawn="1"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44" y="3340062"/>
                  <a:ext cx="1389011" cy="65221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6" descr="Related image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>
                  <a:fillRect/>
                </a:stretch>
              </p:blipFill>
              <p:spPr bwMode="auto">
                <a:xfrm>
                  <a:off x="59244" y="3237036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" name="Picture 6" descr="Related image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>
                  <a:fillRect/>
                </a:stretch>
              </p:blipFill>
              <p:spPr bwMode="auto">
                <a:xfrm>
                  <a:off x="59243" y="3121878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" name="Picture 6" descr="Related image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>
                  <a:fillRect/>
                </a:stretch>
              </p:blipFill>
              <p:spPr bwMode="auto">
                <a:xfrm>
                  <a:off x="59243" y="3984283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6" descr="Related image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>
                  <a:fillRect/>
                </a:stretch>
              </p:blipFill>
              <p:spPr bwMode="auto">
                <a:xfrm>
                  <a:off x="59243" y="4095081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3" name="Picture 6" descr="Related image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0842"/>
              <a:stretch>
                <a:fillRect/>
              </a:stretch>
            </p:blipFill>
            <p:spPr bwMode="auto">
              <a:xfrm>
                <a:off x="87854" y="3900853"/>
                <a:ext cx="1389011" cy="1249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6" descr="Related image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0842"/>
              <a:stretch>
                <a:fillRect/>
              </a:stretch>
            </p:blipFill>
            <p:spPr bwMode="auto">
              <a:xfrm>
                <a:off x="87854" y="2725392"/>
                <a:ext cx="1389011" cy="1249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" name="Picture 6" descr="Related image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842"/>
            <a:stretch>
              <a:fillRect/>
            </a:stretch>
          </p:blipFill>
          <p:spPr bwMode="auto">
            <a:xfrm>
              <a:off x="188640" y="2789724"/>
              <a:ext cx="1389011" cy="124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 descr="Related image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842"/>
            <a:stretch>
              <a:fillRect/>
            </a:stretch>
          </p:blipFill>
          <p:spPr bwMode="auto">
            <a:xfrm>
              <a:off x="188640" y="4047880"/>
              <a:ext cx="1389011" cy="124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204792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076328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6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6858000" cy="729854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752475"/>
            <a:ext cx="6858000" cy="114300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4893473"/>
            <a:ext cx="6858000" cy="250031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548680" y="4868447"/>
            <a:ext cx="57606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Centre for Efficiency and Performance Engineering</a:t>
            </a:r>
            <a:endParaRPr lang="en-GB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8" t="13494" r="1087" b="16194"/>
          <a:stretch>
            <a:fillRect/>
          </a:stretch>
        </p:blipFill>
        <p:spPr bwMode="auto">
          <a:xfrm>
            <a:off x="5437658" y="63151"/>
            <a:ext cx="1420342" cy="603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4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A72D0-038E-4ACC-AECE-A549069CF155}" type="slidenum">
              <a:rPr lang="en-GB" smtClean="0"/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.jpe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17625" y="828207"/>
            <a:ext cx="633670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Title: Condition Monitoring and Fault Diagnosis of Induction Machine Rotor Systems based on Instantaneous Electrical Signals Analysis</a:t>
            </a:r>
            <a:endParaRPr lang="en-US" altLang="zh-CN" sz="1400" b="1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76530" y="3435904"/>
            <a:ext cx="6220649" cy="1476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altLang="zh-CN" sz="1000" b="1"/>
              <a:t>Li, Haiyang</a:t>
            </a:r>
            <a:r>
              <a:rPr lang="en-US" altLang="zh-CN" sz="1000"/>
              <a:t>, Guojin Feng, Dong Zhen, Fengshou Gu, and Andrew David Ball. "A Normalized Frequency-Domain Energy Operator for Broken Rotor Bar Fault Diagnosis." IEEE Transactions on Instrumentation and Measurement 70 (2020): 1-10.	</a:t>
            </a:r>
            <a:endParaRPr lang="en-US" altLang="zh-CN" sz="1000"/>
          </a:p>
          <a:p>
            <a:pPr marL="228600" indent="-228600">
              <a:buFont typeface="+mj-lt"/>
              <a:buAutoNum type="arabicPeriod"/>
            </a:pPr>
            <a:r>
              <a:rPr lang="en-US" altLang="zh-CN" sz="1000" b="1"/>
              <a:t>Li, Haiyang</a:t>
            </a:r>
            <a:r>
              <a:rPr lang="en-US" altLang="zh-CN" sz="1000"/>
              <a:t>, Zuolu Wang, Dong Zhen, Fengshou Gu, and Andrew Ball. "Modulation Sideband Separation Using the Teager–Kaiser Energy Operator for Rotor Fault Diagnostics of Induction Motors." Energies 12, no. 23 (2019): 4437.</a:t>
            </a:r>
            <a:endParaRPr lang="en-US" altLang="zh-CN" sz="1000"/>
          </a:p>
          <a:p>
            <a:pPr marL="228600" indent="-228600">
              <a:buFont typeface="+mj-lt"/>
              <a:buAutoNum type="arabicPeriod"/>
            </a:pPr>
            <a:r>
              <a:rPr lang="en-US" altLang="zh-CN" sz="1000"/>
              <a:t>Junchao Guo, Zhanqun Shi,</a:t>
            </a:r>
            <a:r>
              <a:rPr lang="en-US" altLang="zh-CN" sz="1000" b="1"/>
              <a:t> Haiyang Li*</a:t>
            </a:r>
            <a:r>
              <a:rPr lang="en-US" altLang="zh-CN" sz="1000"/>
              <a:t>, Dong Zhen*, Fengshou Gu, Andrew D. Ball, Transient impulses enhancement based on adaptive multi-scale improved differential filter and its application in rotating machines fault diagnosis, ISA Transactions, 2021</a:t>
            </a:r>
            <a:endParaRPr lang="en-US" altLang="zh-CN" sz="1000"/>
          </a:p>
        </p:txBody>
      </p:sp>
      <p:graphicFrame>
        <p:nvGraphicFramePr>
          <p:cNvPr id="8" name="表格 8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41015" y="1351427"/>
          <a:ext cx="6205977" cy="17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8639"/>
                <a:gridCol w="3197338"/>
              </a:tblGrid>
              <a:tr h="21388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Previous work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On going work</a:t>
                      </a:r>
                      <a:endParaRPr lang="zh-CN" altLang="en-US" sz="1200" dirty="0"/>
                    </a:p>
                  </a:txBody>
                  <a:tcPr/>
                </a:tc>
              </a:tr>
              <a:tr h="1318927">
                <a:tc>
                  <a:txBody>
                    <a:bodyPr/>
                    <a:lstStyle/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Carried out numerical analysis and motor current modle for rotor system fault of induction motor.</a:t>
                      </a:r>
                      <a:endParaRPr lang="en-US" altLang="zh-CN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Proposed TKEO, FDEO and MM can be used to diagnose rotor system fault.</a:t>
                      </a:r>
                      <a:endParaRPr lang="en-US" altLang="zh-CN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Rotor system fault information can be contained in the higher frequency band.</a:t>
                      </a:r>
                      <a:endParaRPr lang="en-US" altLang="zh-CN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 defTabSz="685800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theoretically explain how the rotor system faults modulated the high frequency band.</a:t>
                      </a:r>
                      <a:endParaRPr lang="en-US" altLang="zh-CN" sz="105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 defTabSz="685800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verify the correctness of the theoretical analysis by experiments carried out with different drives with different PWM frequencies</a:t>
                      </a:r>
                      <a:r>
                        <a:rPr lang="en-US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sz="105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 defTabSz="685800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investigate a more accurate model for fault identification based on the IES model considering the higher frequency components.</a:t>
                      </a:r>
                      <a:endParaRPr sz="105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642663" y="85833"/>
            <a:ext cx="380111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800" b="1" dirty="0">
                <a:solidFill>
                  <a:schemeClr val="bg1"/>
                </a:solidFill>
              </a:rPr>
              <a:t>Haiyang Li </a:t>
            </a:r>
            <a:r>
              <a:rPr lang="en-US" altLang="zh-CN" sz="1200" b="1" dirty="0">
                <a:solidFill>
                  <a:schemeClr val="bg1"/>
                </a:solidFill>
              </a:rPr>
              <a:t>(https://orcid.org/0000-0002-6175-5912)</a:t>
            </a:r>
            <a:endParaRPr lang="en-US" altLang="zh-CN" sz="1200" b="1" dirty="0">
              <a:solidFill>
                <a:schemeClr val="bg1"/>
              </a:solidFill>
            </a:endParaRPr>
          </a:p>
          <a:p>
            <a:pPr algn="l"/>
            <a:r>
              <a:rPr lang="en-US" altLang="zh-CN" sz="1800" b="1" dirty="0">
                <a:solidFill>
                  <a:schemeClr val="bg1"/>
                </a:solidFill>
              </a:rPr>
              <a:t>Haiyang.Li@hud.ac.uk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41185" y="3147887"/>
            <a:ext cx="1339166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 descr="Ê╗┤þ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42620" cy="73215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e9b9b69d-093b-436f-beb6-c685262e51a7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1530</Words>
  <Application>WPS 演示</Application>
  <PresentationFormat>Custom</PresentationFormat>
  <Paragraphs>23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宋体</vt:lpstr>
      <vt:lpstr>Wingdings</vt:lpstr>
      <vt:lpstr>Times New Roman</vt:lpstr>
      <vt:lpstr>等线</vt:lpstr>
      <vt:lpstr>Calibri</vt:lpstr>
      <vt:lpstr>微软雅黑</vt:lpstr>
      <vt:lpstr>Arial Unicode MS</vt:lpstr>
      <vt:lpstr>Office Theme</vt:lpstr>
      <vt:lpstr>PowerPoint 演示文稿</vt:lpstr>
    </vt:vector>
  </TitlesOfParts>
  <Company>University of Huddersfield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倾听</cp:lastModifiedBy>
  <cp:revision>776</cp:revision>
  <dcterms:created xsi:type="dcterms:W3CDTF">2015-09-04T16:17:00Z</dcterms:created>
  <dcterms:modified xsi:type="dcterms:W3CDTF">2021-11-30T06:20:41Z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630529F7A56043698773E5B889F430A0</vt:lpwstr>
  </property>
  <property fmtid="{D5CDD505-2E9C-101B-9397-08002B2CF9AE}" pid="3" name="KSOProductBuildVer">
    <vt:lpwstr>2052-11.1.0.11045</vt:lpwstr>
  </property>
</Properties>
</file>