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70" r:id="rId2"/>
  </p:sldIdLst>
  <p:sldSz cx="6858000" cy="5143500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45" autoAdjust="0"/>
    <p:restoredTop sz="94718" autoAdjust="0"/>
  </p:normalViewPr>
  <p:slideViewPr>
    <p:cSldViewPr>
      <p:cViewPr>
        <p:scale>
          <a:sx n="125" d="100"/>
          <a:sy n="125" d="100"/>
        </p:scale>
        <p:origin x="787" y="72"/>
      </p:cViewPr>
      <p:guideLst>
        <p:guide orient="horz" pos="16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2034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7BF3F-507B-4022-98F1-6476B5B164FE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(3)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588EE-0FCF-4518-B612-5B345C4EFC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38655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2C4F4C-5D32-4DE5-8406-5DE29D495600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(3)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3E22D-1A2C-4F9F-8E97-77D486FDC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70742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(3)</a:t>
            </a:r>
            <a:endParaRPr lang="en-GB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3E22D-1A2C-4F9F-8E97-77D486FDC62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000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7823"/>
            <a:ext cx="58293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>
            <a:noAutofit/>
          </a:bodyPr>
          <a:lstStyle>
            <a:lvl1pPr marL="0" indent="0" algn="ctr">
              <a:lnSpc>
                <a:spcPct val="150000"/>
              </a:lnSpc>
              <a:buNone/>
              <a:defRPr sz="1800" baseline="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algn="ctr">
              <a:lnSpc>
                <a:spcPct val="150000"/>
              </a:lnSpc>
            </a:pPr>
            <a:endParaRPr lang="en-GB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12" descr="Image result for university of huddersfield">
            <a:extLst>
              <a:ext uri="{FF2B5EF4-FFF2-40B4-BE49-F238E27FC236}">
                <a16:creationId xmlns:a16="http://schemas.microsoft.com/office/drawing/2014/main" id="{309DFCFD-F9DD-4728-88C8-78D02B42025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"/>
            <a:ext cx="6858000" cy="138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A2EE45E-8571-4C24-8673-0E409E67EA4B}"/>
              </a:ext>
            </a:extLst>
          </p:cNvPr>
          <p:cNvGrpSpPr/>
          <p:nvPr userDrawn="1"/>
        </p:nvGrpSpPr>
        <p:grpSpPr>
          <a:xfrm>
            <a:off x="0" y="-3247"/>
            <a:ext cx="1389012" cy="1383107"/>
            <a:chOff x="188640" y="2789724"/>
            <a:chExt cx="1389012" cy="138310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B94EBF2-5866-4ABC-9CAE-E6168869074A}"/>
                </a:ext>
              </a:extLst>
            </p:cNvPr>
            <p:cNvGrpSpPr/>
            <p:nvPr/>
          </p:nvGrpSpPr>
          <p:grpSpPr>
            <a:xfrm>
              <a:off x="188640" y="2827468"/>
              <a:ext cx="1389012" cy="1300412"/>
              <a:chOff x="87854" y="2725392"/>
              <a:chExt cx="1389012" cy="130041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4511CD17-A20D-4C2F-AA8C-14AF28C7ACB9}"/>
                  </a:ext>
                </a:extLst>
              </p:cNvPr>
              <p:cNvGrpSpPr/>
              <p:nvPr/>
            </p:nvGrpSpPr>
            <p:grpSpPr>
              <a:xfrm>
                <a:off x="87854" y="2828197"/>
                <a:ext cx="1389012" cy="1098154"/>
                <a:chOff x="59243" y="3121878"/>
                <a:chExt cx="1389012" cy="1098154"/>
              </a:xfrm>
            </p:grpSpPr>
            <p:pic>
              <p:nvPicPr>
                <p:cNvPr id="15" name="Picture 6" descr="Related image">
                  <a:extLst>
                    <a:ext uri="{FF2B5EF4-FFF2-40B4-BE49-F238E27FC236}">
                      <a16:creationId xmlns:a16="http://schemas.microsoft.com/office/drawing/2014/main" id="{AA240BF8-3FBA-43EF-B48B-6BFB8D2F19A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 bwMode="auto">
                <a:xfrm>
                  <a:off x="59244" y="3340062"/>
                  <a:ext cx="1389011" cy="65221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6" descr="Related image">
                  <a:extLst>
                    <a:ext uri="{FF2B5EF4-FFF2-40B4-BE49-F238E27FC236}">
                      <a16:creationId xmlns:a16="http://schemas.microsoft.com/office/drawing/2014/main" id="{9ED12D57-9EFB-4ACF-80C9-6AA0259A5E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4" y="3237036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" name="Picture 6" descr="Related image">
                  <a:extLst>
                    <a:ext uri="{FF2B5EF4-FFF2-40B4-BE49-F238E27FC236}">
                      <a16:creationId xmlns:a16="http://schemas.microsoft.com/office/drawing/2014/main" id="{CF155C1E-3581-43D6-BFFA-DFB71CCFF3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3121878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" name="Picture 6" descr="Related image">
                  <a:extLst>
                    <a:ext uri="{FF2B5EF4-FFF2-40B4-BE49-F238E27FC236}">
                      <a16:creationId xmlns:a16="http://schemas.microsoft.com/office/drawing/2014/main" id="{9D2EC45B-6BEF-4B3F-B2E7-84E47A9C3E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3984283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6" descr="Related image">
                  <a:extLst>
                    <a:ext uri="{FF2B5EF4-FFF2-40B4-BE49-F238E27FC236}">
                      <a16:creationId xmlns:a16="http://schemas.microsoft.com/office/drawing/2014/main" id="{559D078B-7169-41A1-A257-2310106010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4095081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3" name="Picture 6" descr="Related image">
                <a:extLst>
                  <a:ext uri="{FF2B5EF4-FFF2-40B4-BE49-F238E27FC236}">
                    <a16:creationId xmlns:a16="http://schemas.microsoft.com/office/drawing/2014/main" id="{1205C616-9FB2-4D03-A571-98A3CA0215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0842"/>
              <a:stretch/>
            </p:blipFill>
            <p:spPr bwMode="auto">
              <a:xfrm>
                <a:off x="87854" y="3900853"/>
                <a:ext cx="1389011" cy="1249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6" descr="Related image">
                <a:extLst>
                  <a:ext uri="{FF2B5EF4-FFF2-40B4-BE49-F238E27FC236}">
                    <a16:creationId xmlns:a16="http://schemas.microsoft.com/office/drawing/2014/main" id="{7DB11838-0C48-4C4A-853D-8E1AE7A979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0842"/>
              <a:stretch/>
            </p:blipFill>
            <p:spPr bwMode="auto">
              <a:xfrm>
                <a:off x="87854" y="2725392"/>
                <a:ext cx="1389011" cy="1249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" name="Picture 6" descr="Related image">
              <a:extLst>
                <a:ext uri="{FF2B5EF4-FFF2-40B4-BE49-F238E27FC236}">
                  <a16:creationId xmlns:a16="http://schemas.microsoft.com/office/drawing/2014/main" id="{7E014DC7-F521-40A3-A465-A783DF28E7E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842"/>
            <a:stretch/>
          </p:blipFill>
          <p:spPr bwMode="auto">
            <a:xfrm>
              <a:off x="188640" y="2789724"/>
              <a:ext cx="1389011" cy="124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 descr="Related image">
              <a:extLst>
                <a:ext uri="{FF2B5EF4-FFF2-40B4-BE49-F238E27FC236}">
                  <a16:creationId xmlns:a16="http://schemas.microsoft.com/office/drawing/2014/main" id="{D05E20C5-F0C2-4C59-9545-C566071FBBF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842"/>
            <a:stretch/>
          </p:blipFill>
          <p:spPr bwMode="auto">
            <a:xfrm>
              <a:off x="188640" y="4047880"/>
              <a:ext cx="1389011" cy="124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86583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563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856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319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11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34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4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204792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076328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223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6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06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710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350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6858000" cy="729854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752475"/>
            <a:ext cx="6858000" cy="114300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4893473"/>
            <a:ext cx="6858000" cy="250031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548680" y="4868447"/>
            <a:ext cx="57606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Centre for Efficiency and Performance Engineering</a:t>
            </a:r>
            <a:endParaRPr lang="en-GB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BFAB0B-F66E-4666-BD00-847325CE74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8" t="13494" r="1087" b="16194"/>
          <a:stretch/>
        </p:blipFill>
        <p:spPr bwMode="auto">
          <a:xfrm>
            <a:off x="5437658" y="63151"/>
            <a:ext cx="1420342" cy="6035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84297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4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A72D0-038E-4ACC-AECE-A549069CF1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2357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8B91FC0-34A0-4D38-8482-FF2C7D6D5822}"/>
              </a:ext>
            </a:extLst>
          </p:cNvPr>
          <p:cNvSpPr txBox="1"/>
          <p:nvPr/>
        </p:nvSpPr>
        <p:spPr>
          <a:xfrm>
            <a:off x="44624" y="828207"/>
            <a:ext cx="68117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Title: The </a:t>
            </a:r>
            <a:r>
              <a:rPr lang="en-GB" altLang="zh-CN" sz="14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Pixel Array Framework of Vision-based Remote</a:t>
            </a:r>
          </a:p>
          <a:p>
            <a:pPr algn="ctr"/>
            <a:r>
              <a:rPr lang="en-GB" altLang="zh-CN" sz="14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Vibration Measurements for Modal Analysis and Condition Monitoring</a:t>
            </a:r>
            <a:endParaRPr lang="zh-CN" altLang="zh-CN" sz="9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BCE8BC5-D6E2-416A-B79F-089411CAF5EC}"/>
              </a:ext>
            </a:extLst>
          </p:cNvPr>
          <p:cNvSpPr txBox="1"/>
          <p:nvPr/>
        </p:nvSpPr>
        <p:spPr>
          <a:xfrm>
            <a:off x="260648" y="3388806"/>
            <a:ext cx="622064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altLang="zh-CN" sz="1000" b="1" dirty="0"/>
              <a:t>Li, Miaoshuo</a:t>
            </a:r>
            <a:r>
              <a:rPr lang="en-US" altLang="zh-CN" sz="1000" dirty="0"/>
              <a:t>, Guojin Feng, Rongfeng Deng, Feng Gao, Fengshou Gu, and Andrew D. Ball. "Structural vibration mode identification from high-speed camera footages using an adaptive spatial filtering approach." Mechanical Systems and Signal Processing 166 (2022): 108422.</a:t>
            </a:r>
          </a:p>
          <a:p>
            <a:pPr marL="228600" indent="-228600">
              <a:buFont typeface="+mj-lt"/>
              <a:buAutoNum type="arabicPeriod"/>
            </a:pPr>
            <a:r>
              <a:rPr lang="en-US" altLang="zh-CN" sz="1000" b="1" dirty="0"/>
              <a:t>Li, Miaoshuo</a:t>
            </a:r>
            <a:r>
              <a:rPr lang="en-US" altLang="zh-CN" sz="1000" dirty="0"/>
              <a:t>, Guojin Feng, Fengshou Gu, and Andrew Ball. "Investigating into Minimum Detectable Displacement Signal in Image-Based Vibration Measurement." In International Conference on Maintenance Engineering, pp. 882-894. Springer, Cham, 2020.</a:t>
            </a:r>
          </a:p>
          <a:p>
            <a:pPr marL="228600" indent="-228600">
              <a:buFont typeface="+mj-lt"/>
              <a:buAutoNum type="arabicPeriod"/>
            </a:pPr>
            <a:r>
              <a:rPr lang="en-GB" altLang="zh-CN" sz="1000" b="1" dirty="0"/>
              <a:t>Li, Miaoshuo</a:t>
            </a:r>
            <a:r>
              <a:rPr lang="en-GB" altLang="zh-CN" sz="1000" dirty="0"/>
              <a:t>, et al. "Condition Monitoring of Reciprocating Compressor Based on Acoustic Imaging." Advances in Asset Management and Condition Monitoring. Springer, Cham, 2020. 977-983.</a:t>
            </a:r>
            <a:r>
              <a:rPr lang="en-US" altLang="zh-CN" sz="1000" dirty="0"/>
              <a:t> </a:t>
            </a:r>
          </a:p>
        </p:txBody>
      </p:sp>
      <p:graphicFrame>
        <p:nvGraphicFramePr>
          <p:cNvPr id="8" name="表格 8">
            <a:extLst>
              <a:ext uri="{FF2B5EF4-FFF2-40B4-BE49-F238E27FC236}">
                <a16:creationId xmlns:a16="http://schemas.microsoft.com/office/drawing/2014/main" id="{E710BC11-2A38-4B8B-A520-0053E2ED67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931781"/>
              </p:ext>
            </p:extLst>
          </p:nvPr>
        </p:nvGraphicFramePr>
        <p:xfrm>
          <a:off x="341015" y="1351427"/>
          <a:ext cx="6205977" cy="1593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8639">
                  <a:extLst>
                    <a:ext uri="{9D8B030D-6E8A-4147-A177-3AD203B41FA5}">
                      <a16:colId xmlns:a16="http://schemas.microsoft.com/office/drawing/2014/main" val="2677126657"/>
                    </a:ext>
                  </a:extLst>
                </a:gridCol>
                <a:gridCol w="3197338">
                  <a:extLst>
                    <a:ext uri="{9D8B030D-6E8A-4147-A177-3AD203B41FA5}">
                      <a16:colId xmlns:a16="http://schemas.microsoft.com/office/drawing/2014/main" val="2213726447"/>
                    </a:ext>
                  </a:extLst>
                </a:gridCol>
              </a:tblGrid>
              <a:tr h="21388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Previous work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On going work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437450"/>
                  </a:ext>
                </a:extLst>
              </a:tr>
              <a:tr h="1318927">
                <a:tc>
                  <a:txBody>
                    <a:bodyPr/>
                    <a:lstStyle/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Vision-based full-field vibration measurements</a:t>
                      </a:r>
                    </a:p>
                    <a:p>
                      <a:pPr marL="285750" marR="0" lvl="0" indent="-285750" algn="just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Modal analysis using high-speed camera </a:t>
                      </a: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Adaptive spatial filtering of pixel array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Stereo vision for 3D vibration measurements</a:t>
                      </a:r>
                    </a:p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Vision-based condition monitoring</a:t>
                      </a:r>
                    </a:p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Convex </a:t>
                      </a: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optimization for adaptive spatial filtering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980143"/>
                  </a:ext>
                </a:extLst>
              </a:tr>
            </a:tbl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6574ED3E-D516-4D88-B4CE-3DDB0CA8603C}"/>
              </a:ext>
            </a:extLst>
          </p:cNvPr>
          <p:cNvSpPr txBox="1"/>
          <p:nvPr/>
        </p:nvSpPr>
        <p:spPr>
          <a:xfrm>
            <a:off x="642662" y="85833"/>
            <a:ext cx="4298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dirty="0">
                <a:solidFill>
                  <a:schemeClr val="bg1"/>
                </a:solidFill>
              </a:rPr>
              <a:t>Miaoshuo Li </a:t>
            </a:r>
            <a:r>
              <a:rPr lang="en-US" altLang="zh-CN" sz="1200" b="1" dirty="0">
                <a:solidFill>
                  <a:schemeClr val="bg1"/>
                </a:solidFill>
              </a:rPr>
              <a:t>(https://orcid.org/0000-0001-5768-0113)</a:t>
            </a:r>
          </a:p>
          <a:p>
            <a:r>
              <a:rPr lang="en-US" altLang="zh-CN" sz="1800" b="1" dirty="0">
                <a:solidFill>
                  <a:schemeClr val="bg1"/>
                </a:solidFill>
              </a:rPr>
              <a:t>li.miaoshuo@hud.ac.uk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7C37EE8-4632-428E-A7DC-CC533F33417E}"/>
              </a:ext>
            </a:extLst>
          </p:cNvPr>
          <p:cNvSpPr txBox="1"/>
          <p:nvPr/>
        </p:nvSpPr>
        <p:spPr>
          <a:xfrm>
            <a:off x="335470" y="3159317"/>
            <a:ext cx="1339166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14E99E6-D6B8-4F3F-B942-62581F3D5D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82" t="8766" r="5912" b="8070"/>
          <a:stretch/>
        </p:blipFill>
        <p:spPr>
          <a:xfrm>
            <a:off x="44624" y="29175"/>
            <a:ext cx="620688" cy="814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52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8943</TotalTime>
  <Words>204</Words>
  <Application>Microsoft Office PowerPoint</Application>
  <PresentationFormat>Custom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等线</vt:lpstr>
      <vt:lpstr>Arial</vt:lpstr>
      <vt:lpstr>Calibri</vt:lpstr>
      <vt:lpstr>Times New Roman</vt:lpstr>
      <vt:lpstr>Wingdings</vt:lpstr>
      <vt:lpstr>Office Theme</vt:lpstr>
      <vt:lpstr>PowerPoint Presentation</vt:lpstr>
    </vt:vector>
  </TitlesOfParts>
  <Company>University of Huddersfield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Miaoshuo Li (Researcher)</cp:lastModifiedBy>
  <cp:revision>775</cp:revision>
  <dcterms:created xsi:type="dcterms:W3CDTF">2015-09-04T16:17:14Z</dcterms:created>
  <dcterms:modified xsi:type="dcterms:W3CDTF">2021-12-01T07:37:48Z</dcterms:modified>
</cp:coreProperties>
</file>