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
  </p:notesMasterIdLst>
  <p:handoutMasterIdLst>
    <p:handoutMasterId r:id="rId4"/>
  </p:handoutMasterIdLst>
  <p:sldIdLst>
    <p:sldId id="370" r:id="rId2"/>
  </p:sldIdLst>
  <p:sldSz cx="6858000" cy="5143500"/>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45" autoAdjust="0"/>
    <p:restoredTop sz="94718" autoAdjust="0"/>
  </p:normalViewPr>
  <p:slideViewPr>
    <p:cSldViewPr>
      <p:cViewPr>
        <p:scale>
          <a:sx n="125" d="100"/>
          <a:sy n="125" d="100"/>
        </p:scale>
        <p:origin x="324" y="-270"/>
      </p:cViewPr>
      <p:guideLst>
        <p:guide orient="horz" pos="1620"/>
        <p:guide pos="2160"/>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82" d="100"/>
          <a:sy n="82" d="100"/>
        </p:scale>
        <p:origin x="203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E77BF3F-507B-4022-98F1-6476B5B164FE}" type="datetimeFigureOut">
              <a:rPr lang="en-GB" smtClean="0"/>
              <a:t>03/12/2021</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a:t>(3)</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B6588EE-0FCF-4518-B612-5B345C4EFC8A}" type="slidenum">
              <a:rPr lang="en-GB" smtClean="0"/>
              <a:t>‹#›</a:t>
            </a:fld>
            <a:endParaRPr lang="en-GB"/>
          </a:p>
        </p:txBody>
      </p:sp>
    </p:spTree>
    <p:extLst>
      <p:ext uri="{BB962C8B-B14F-4D97-AF65-F5344CB8AC3E}">
        <p14:creationId xmlns:p14="http://schemas.microsoft.com/office/powerpoint/2010/main" val="75138655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2C4F4C-5D32-4DE5-8406-5DE29D495600}" type="datetimeFigureOut">
              <a:rPr lang="en-GB" smtClean="0"/>
              <a:t>03/12/2021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GB"/>
              <a:t>(3)</a:t>
            </a:r>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E3E22D-1A2C-4F9F-8E97-77D486FDC622}" type="slidenum">
              <a:rPr lang="en-GB" smtClean="0"/>
              <a:t>‹#›</a:t>
            </a:fld>
            <a:endParaRPr lang="en-GB"/>
          </a:p>
        </p:txBody>
      </p:sp>
    </p:spTree>
    <p:extLst>
      <p:ext uri="{BB962C8B-B14F-4D97-AF65-F5344CB8AC3E}">
        <p14:creationId xmlns:p14="http://schemas.microsoft.com/office/powerpoint/2010/main" val="4243707423"/>
      </p:ext>
    </p:extLst>
  </p:cSld>
  <p:clrMap bg1="lt1" tx1="dk1" bg2="lt2" tx2="dk2" accent1="accent1" accent2="accent2" accent3="accent3" accent4="accent4" accent5="accent5" accent6="accent6" hlink="hlink" folHlink="folHlink"/>
  <p:hf hd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dirty="0"/>
          </a:p>
        </p:txBody>
      </p:sp>
      <p:sp>
        <p:nvSpPr>
          <p:cNvPr id="4" name="页脚占位符 3"/>
          <p:cNvSpPr>
            <a:spLocks noGrp="1"/>
          </p:cNvSpPr>
          <p:nvPr>
            <p:ph type="ftr" sz="quarter" idx="4"/>
          </p:nvPr>
        </p:nvSpPr>
        <p:spPr/>
        <p:txBody>
          <a:bodyPr/>
          <a:lstStyle/>
          <a:p>
            <a:r>
              <a:rPr lang="en-GB"/>
              <a:t>(3)</a:t>
            </a:r>
            <a:endParaRPr lang="en-GB" dirty="0"/>
          </a:p>
        </p:txBody>
      </p:sp>
      <p:sp>
        <p:nvSpPr>
          <p:cNvPr id="5" name="灯片编号占位符 4"/>
          <p:cNvSpPr>
            <a:spLocks noGrp="1"/>
          </p:cNvSpPr>
          <p:nvPr>
            <p:ph type="sldNum" sz="quarter" idx="5"/>
          </p:nvPr>
        </p:nvSpPr>
        <p:spPr/>
        <p:txBody>
          <a:bodyPr/>
          <a:lstStyle/>
          <a:p>
            <a:fld id="{9EE3E22D-1A2C-4F9F-8E97-77D486FDC622}" type="slidenum">
              <a:rPr lang="en-GB" smtClean="0"/>
              <a:t>1</a:t>
            </a:fld>
            <a:endParaRPr lang="en-GB"/>
          </a:p>
        </p:txBody>
      </p:sp>
    </p:spTree>
    <p:extLst>
      <p:ext uri="{BB962C8B-B14F-4D97-AF65-F5344CB8AC3E}">
        <p14:creationId xmlns:p14="http://schemas.microsoft.com/office/powerpoint/2010/main" val="40590008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3"/>
            <a:ext cx="5829300" cy="1102519"/>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1028700" y="2914650"/>
            <a:ext cx="4800600" cy="1314450"/>
          </a:xfrm>
        </p:spPr>
        <p:txBody>
          <a:bodyPr>
            <a:noAutofit/>
          </a:bodyPr>
          <a:lstStyle>
            <a:lvl1pPr marL="0" indent="0" algn="ctr">
              <a:lnSpc>
                <a:spcPct val="150000"/>
              </a:lnSpc>
              <a:buNone/>
              <a:defRPr sz="1800" baseline="0">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pPr lvl="0" algn="ctr">
              <a:lnSpc>
                <a:spcPct val="150000"/>
              </a:lnSpc>
            </a:pPr>
            <a:endParaRPr lang="en-GB" sz="2400" dirty="0">
              <a:solidFill>
                <a:srgbClr val="000000"/>
              </a:solidFill>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dirty="0"/>
              <a:t>Restricted</a:t>
            </a:r>
          </a:p>
        </p:txBody>
      </p:sp>
      <p:sp>
        <p:nvSpPr>
          <p:cNvPr id="6" name="Slide Number Placeholder 5"/>
          <p:cNvSpPr>
            <a:spLocks noGrp="1"/>
          </p:cNvSpPr>
          <p:nvPr>
            <p:ph type="sldNum" sz="quarter" idx="12"/>
          </p:nvPr>
        </p:nvSpPr>
        <p:spPr/>
        <p:txBody>
          <a:bodyPr/>
          <a:lstStyle/>
          <a:p>
            <a:fld id="{EAD11561-B3CB-4BD9-B5D8-033366FE5CCA}" type="slidenum">
              <a:rPr lang="en-GB" smtClean="0"/>
              <a:t>‹#›</a:t>
            </a:fld>
            <a:endParaRPr lang="en-GB"/>
          </a:p>
        </p:txBody>
      </p:sp>
      <p:pic>
        <p:nvPicPr>
          <p:cNvPr id="7" name="Picture 12" descr="Image result for university of huddersfield">
            <a:extLst>
              <a:ext uri="{FF2B5EF4-FFF2-40B4-BE49-F238E27FC236}">
                <a16:creationId xmlns:a16="http://schemas.microsoft.com/office/drawing/2014/main" id="{309DFCFD-F9DD-4728-88C8-78D02B42025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0" y="1"/>
            <a:ext cx="6858000" cy="138349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0A2EE45E-8571-4C24-8673-0E409E67EA4B}"/>
              </a:ext>
            </a:extLst>
          </p:cNvPr>
          <p:cNvGrpSpPr/>
          <p:nvPr userDrawn="1"/>
        </p:nvGrpSpPr>
        <p:grpSpPr>
          <a:xfrm>
            <a:off x="0" y="-3247"/>
            <a:ext cx="1389012" cy="1383107"/>
            <a:chOff x="188640" y="2789724"/>
            <a:chExt cx="1389012" cy="1383107"/>
          </a:xfrm>
        </p:grpSpPr>
        <p:grpSp>
          <p:nvGrpSpPr>
            <p:cNvPr id="9" name="Group 8">
              <a:extLst>
                <a:ext uri="{FF2B5EF4-FFF2-40B4-BE49-F238E27FC236}">
                  <a16:creationId xmlns:a16="http://schemas.microsoft.com/office/drawing/2014/main" id="{1B94EBF2-5866-4ABC-9CAE-E6168869074A}"/>
                </a:ext>
              </a:extLst>
            </p:cNvPr>
            <p:cNvGrpSpPr/>
            <p:nvPr/>
          </p:nvGrpSpPr>
          <p:grpSpPr>
            <a:xfrm>
              <a:off x="188640" y="2827468"/>
              <a:ext cx="1389012" cy="1300412"/>
              <a:chOff x="87854" y="2725392"/>
              <a:chExt cx="1389012" cy="1300412"/>
            </a:xfrm>
          </p:grpSpPr>
          <p:grpSp>
            <p:nvGrpSpPr>
              <p:cNvPr id="12" name="Group 11">
                <a:extLst>
                  <a:ext uri="{FF2B5EF4-FFF2-40B4-BE49-F238E27FC236}">
                    <a16:creationId xmlns:a16="http://schemas.microsoft.com/office/drawing/2014/main" id="{4511CD17-A20D-4C2F-AA8C-14AF28C7ACB9}"/>
                  </a:ext>
                </a:extLst>
              </p:cNvPr>
              <p:cNvGrpSpPr/>
              <p:nvPr/>
            </p:nvGrpSpPr>
            <p:grpSpPr>
              <a:xfrm>
                <a:off x="87854" y="2828197"/>
                <a:ext cx="1389012" cy="1098154"/>
                <a:chOff x="59243" y="3121878"/>
                <a:chExt cx="1389012" cy="1098154"/>
              </a:xfrm>
            </p:grpSpPr>
            <p:pic>
              <p:nvPicPr>
                <p:cNvPr id="15" name="Picture 6" descr="Related image">
                  <a:extLst>
                    <a:ext uri="{FF2B5EF4-FFF2-40B4-BE49-F238E27FC236}">
                      <a16:creationId xmlns:a16="http://schemas.microsoft.com/office/drawing/2014/main" id="{AA240BF8-3FBA-43EF-B48B-6BFB8D2F19A1}"/>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59244" y="3340062"/>
                  <a:ext cx="1389011" cy="65221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Related image">
                  <a:extLst>
                    <a:ext uri="{FF2B5EF4-FFF2-40B4-BE49-F238E27FC236}">
                      <a16:creationId xmlns:a16="http://schemas.microsoft.com/office/drawing/2014/main" id="{9ED12D57-9EFB-4ACF-80C9-6AA0259A5E1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0842"/>
                <a:stretch/>
              </p:blipFill>
              <p:spPr bwMode="auto">
                <a:xfrm>
                  <a:off x="59244" y="3237036"/>
                  <a:ext cx="1389011" cy="12495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Related image">
                  <a:extLst>
                    <a:ext uri="{FF2B5EF4-FFF2-40B4-BE49-F238E27FC236}">
                      <a16:creationId xmlns:a16="http://schemas.microsoft.com/office/drawing/2014/main" id="{CF155C1E-3581-43D6-BFFA-DFB71CCFF33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0842"/>
                <a:stretch/>
              </p:blipFill>
              <p:spPr bwMode="auto">
                <a:xfrm>
                  <a:off x="59243" y="3121878"/>
                  <a:ext cx="1389011" cy="12495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Related image">
                  <a:extLst>
                    <a:ext uri="{FF2B5EF4-FFF2-40B4-BE49-F238E27FC236}">
                      <a16:creationId xmlns:a16="http://schemas.microsoft.com/office/drawing/2014/main" id="{9D2EC45B-6BEF-4B3F-B2E7-84E47A9C3E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0842"/>
                <a:stretch/>
              </p:blipFill>
              <p:spPr bwMode="auto">
                <a:xfrm>
                  <a:off x="59243" y="3984283"/>
                  <a:ext cx="1389011" cy="12495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elated image">
                  <a:extLst>
                    <a:ext uri="{FF2B5EF4-FFF2-40B4-BE49-F238E27FC236}">
                      <a16:creationId xmlns:a16="http://schemas.microsoft.com/office/drawing/2014/main" id="{559D078B-7169-41A1-A257-23101060100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0842"/>
                <a:stretch/>
              </p:blipFill>
              <p:spPr bwMode="auto">
                <a:xfrm>
                  <a:off x="59243" y="4095081"/>
                  <a:ext cx="1389011" cy="124951"/>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6" descr="Related image">
                <a:extLst>
                  <a:ext uri="{FF2B5EF4-FFF2-40B4-BE49-F238E27FC236}">
                    <a16:creationId xmlns:a16="http://schemas.microsoft.com/office/drawing/2014/main" id="{1205C616-9FB2-4D03-A571-98A3CA02154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0842"/>
              <a:stretch/>
            </p:blipFill>
            <p:spPr bwMode="auto">
              <a:xfrm>
                <a:off x="87854" y="3900853"/>
                <a:ext cx="1389011" cy="12495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Related image">
                <a:extLst>
                  <a:ext uri="{FF2B5EF4-FFF2-40B4-BE49-F238E27FC236}">
                    <a16:creationId xmlns:a16="http://schemas.microsoft.com/office/drawing/2014/main" id="{7DB11838-0C48-4C4A-853D-8E1AE7A9793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0842"/>
              <a:stretch/>
            </p:blipFill>
            <p:spPr bwMode="auto">
              <a:xfrm>
                <a:off x="87854" y="2725392"/>
                <a:ext cx="1389011" cy="124951"/>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6" descr="Related image">
              <a:extLst>
                <a:ext uri="{FF2B5EF4-FFF2-40B4-BE49-F238E27FC236}">
                  <a16:creationId xmlns:a16="http://schemas.microsoft.com/office/drawing/2014/main" id="{7E014DC7-F521-40A3-A465-A783DF28E7E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0842"/>
            <a:stretch/>
          </p:blipFill>
          <p:spPr bwMode="auto">
            <a:xfrm>
              <a:off x="188640" y="2789724"/>
              <a:ext cx="1389011" cy="1249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lated image">
              <a:extLst>
                <a:ext uri="{FF2B5EF4-FFF2-40B4-BE49-F238E27FC236}">
                  <a16:creationId xmlns:a16="http://schemas.microsoft.com/office/drawing/2014/main" id="{D05E20C5-F0C2-4C59-9545-C566071FBBF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0842"/>
            <a:stretch/>
          </p:blipFill>
          <p:spPr bwMode="auto">
            <a:xfrm>
              <a:off x="188640" y="4047880"/>
              <a:ext cx="1389011" cy="12495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86583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D11561-B3CB-4BD9-B5D8-033366FE5CCA}" type="slidenum">
              <a:rPr lang="en-GB" smtClean="0"/>
              <a:t>‹#›</a:t>
            </a:fld>
            <a:endParaRPr lang="en-GB"/>
          </a:p>
        </p:txBody>
      </p:sp>
    </p:spTree>
    <p:extLst>
      <p:ext uri="{BB962C8B-B14F-4D97-AF65-F5344CB8AC3E}">
        <p14:creationId xmlns:p14="http://schemas.microsoft.com/office/powerpoint/2010/main" val="2956563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3305176"/>
            <a:ext cx="5829300" cy="1021556"/>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541735" y="2180035"/>
            <a:ext cx="5829300" cy="1125140"/>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D11561-B3CB-4BD9-B5D8-033366FE5CCA}" type="slidenum">
              <a:rPr lang="en-GB" smtClean="0"/>
              <a:t>‹#›</a:t>
            </a:fld>
            <a:endParaRPr lang="en-GB"/>
          </a:p>
        </p:txBody>
      </p:sp>
    </p:spTree>
    <p:extLst>
      <p:ext uri="{BB962C8B-B14F-4D97-AF65-F5344CB8AC3E}">
        <p14:creationId xmlns:p14="http://schemas.microsoft.com/office/powerpoint/2010/main" val="2052856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4290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348615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D11561-B3CB-4BD9-B5D8-033366FE5CCA}" type="slidenum">
              <a:rPr lang="en-GB" smtClean="0"/>
              <a:t>‹#›</a:t>
            </a:fld>
            <a:endParaRPr lang="en-GB"/>
          </a:p>
        </p:txBody>
      </p:sp>
    </p:spTree>
    <p:extLst>
      <p:ext uri="{BB962C8B-B14F-4D97-AF65-F5344CB8AC3E}">
        <p14:creationId xmlns:p14="http://schemas.microsoft.com/office/powerpoint/2010/main" val="459319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1" y="1151335"/>
            <a:ext cx="3030141"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1" y="1631156"/>
            <a:ext cx="303014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71" y="1151335"/>
            <a:ext cx="3031331"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1631156"/>
            <a:ext cx="303133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AD11561-B3CB-4BD9-B5D8-033366FE5CCA}" type="slidenum">
              <a:rPr lang="en-GB" smtClean="0"/>
              <a:t>‹#›</a:t>
            </a:fld>
            <a:endParaRPr lang="en-GB"/>
          </a:p>
        </p:txBody>
      </p:sp>
    </p:spTree>
    <p:extLst>
      <p:ext uri="{BB962C8B-B14F-4D97-AF65-F5344CB8AC3E}">
        <p14:creationId xmlns:p14="http://schemas.microsoft.com/office/powerpoint/2010/main" val="252411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AD11561-B3CB-4BD9-B5D8-033366FE5CCA}" type="slidenum">
              <a:rPr lang="en-GB" smtClean="0"/>
              <a:t>‹#›</a:t>
            </a:fld>
            <a:endParaRPr lang="en-GB"/>
          </a:p>
        </p:txBody>
      </p:sp>
    </p:spTree>
    <p:extLst>
      <p:ext uri="{BB962C8B-B14F-4D97-AF65-F5344CB8AC3E}">
        <p14:creationId xmlns:p14="http://schemas.microsoft.com/office/powerpoint/2010/main" val="261434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AD11561-B3CB-4BD9-B5D8-033366FE5CCA}" type="slidenum">
              <a:rPr lang="en-GB" smtClean="0"/>
              <a:t>‹#›</a:t>
            </a:fld>
            <a:endParaRPr lang="en-GB"/>
          </a:p>
        </p:txBody>
      </p:sp>
    </p:spTree>
    <p:extLst>
      <p:ext uri="{BB962C8B-B14F-4D97-AF65-F5344CB8AC3E}">
        <p14:creationId xmlns:p14="http://schemas.microsoft.com/office/powerpoint/2010/main" val="351845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04787"/>
            <a:ext cx="2256235" cy="871538"/>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2681288" y="204792"/>
            <a:ext cx="383381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2" y="1076328"/>
            <a:ext cx="2256235" cy="351829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D11561-B3CB-4BD9-B5D8-033366FE5CCA}" type="slidenum">
              <a:rPr lang="en-GB" smtClean="0"/>
              <a:t>‹#›</a:t>
            </a:fld>
            <a:endParaRPr lang="en-GB"/>
          </a:p>
        </p:txBody>
      </p:sp>
    </p:spTree>
    <p:extLst>
      <p:ext uri="{BB962C8B-B14F-4D97-AF65-F5344CB8AC3E}">
        <p14:creationId xmlns:p14="http://schemas.microsoft.com/office/powerpoint/2010/main" val="2649223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600450"/>
            <a:ext cx="4114800" cy="425054"/>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344216" y="459581"/>
            <a:ext cx="41148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GB"/>
          </a:p>
        </p:txBody>
      </p:sp>
      <p:sp>
        <p:nvSpPr>
          <p:cNvPr id="4" name="Text Placeholder 3"/>
          <p:cNvSpPr>
            <a:spLocks noGrp="1"/>
          </p:cNvSpPr>
          <p:nvPr>
            <p:ph type="body" sz="half" idx="2"/>
          </p:nvPr>
        </p:nvSpPr>
        <p:spPr>
          <a:xfrm>
            <a:off x="1344216" y="4025506"/>
            <a:ext cx="41148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D11561-B3CB-4BD9-B5D8-033366FE5CCA}" type="slidenum">
              <a:rPr lang="en-GB" smtClean="0"/>
              <a:t>‹#›</a:t>
            </a:fld>
            <a:endParaRPr lang="en-GB"/>
          </a:p>
        </p:txBody>
      </p:sp>
    </p:spTree>
    <p:extLst>
      <p:ext uri="{BB962C8B-B14F-4D97-AF65-F5344CB8AC3E}">
        <p14:creationId xmlns:p14="http://schemas.microsoft.com/office/powerpoint/2010/main" val="150206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D11561-B3CB-4BD9-B5D8-033366FE5CCA}" type="slidenum">
              <a:rPr lang="en-GB" smtClean="0"/>
              <a:t>‹#›</a:t>
            </a:fld>
            <a:endParaRPr lang="en-GB"/>
          </a:p>
        </p:txBody>
      </p:sp>
    </p:spTree>
    <p:extLst>
      <p:ext uri="{BB962C8B-B14F-4D97-AF65-F5344CB8AC3E}">
        <p14:creationId xmlns:p14="http://schemas.microsoft.com/office/powerpoint/2010/main" val="1255710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5980"/>
            <a:ext cx="1543050" cy="438864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42900" y="205980"/>
            <a:ext cx="451485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D11561-B3CB-4BD9-B5D8-033366FE5CCA}" type="slidenum">
              <a:rPr lang="en-GB" smtClean="0"/>
              <a:t>‹#›</a:t>
            </a:fld>
            <a:endParaRPr lang="en-GB"/>
          </a:p>
        </p:txBody>
      </p:sp>
    </p:spTree>
    <p:extLst>
      <p:ext uri="{BB962C8B-B14F-4D97-AF65-F5344CB8AC3E}">
        <p14:creationId xmlns:p14="http://schemas.microsoft.com/office/powerpoint/2010/main" val="1858350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p:cNvSpPr/>
          <p:nvPr userDrawn="1"/>
        </p:nvSpPr>
        <p:spPr>
          <a:xfrm>
            <a:off x="0" y="0"/>
            <a:ext cx="6858000" cy="729854"/>
          </a:xfrm>
          <a:prstGeom prst="rect">
            <a:avLst/>
          </a:prstGeom>
          <a:solidFill>
            <a:srgbClr val="0039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350">
              <a:solidFill>
                <a:prstClr val="white"/>
              </a:solidFill>
            </a:endParaRPr>
          </a:p>
        </p:txBody>
      </p:sp>
      <p:sp>
        <p:nvSpPr>
          <p:cNvPr id="3" name="Rectangle 2"/>
          <p:cNvSpPr/>
          <p:nvPr userDrawn="1"/>
        </p:nvSpPr>
        <p:spPr>
          <a:xfrm>
            <a:off x="0" y="752475"/>
            <a:ext cx="6858000" cy="114300"/>
          </a:xfrm>
          <a:prstGeom prst="rect">
            <a:avLst/>
          </a:prstGeom>
          <a:solidFill>
            <a:srgbClr val="0039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350">
              <a:solidFill>
                <a:prstClr val="white"/>
              </a:solidFill>
            </a:endParaRPr>
          </a:p>
        </p:txBody>
      </p:sp>
      <p:sp>
        <p:nvSpPr>
          <p:cNvPr id="6" name="Rectangle 5"/>
          <p:cNvSpPr/>
          <p:nvPr userDrawn="1"/>
        </p:nvSpPr>
        <p:spPr>
          <a:xfrm>
            <a:off x="0" y="4893473"/>
            <a:ext cx="6858000" cy="250031"/>
          </a:xfrm>
          <a:prstGeom prst="rect">
            <a:avLst/>
          </a:prstGeom>
          <a:solidFill>
            <a:srgbClr val="0039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350">
              <a:solidFill>
                <a:prstClr val="white"/>
              </a:solidFill>
            </a:endParaRPr>
          </a:p>
        </p:txBody>
      </p:sp>
      <p:sp>
        <p:nvSpPr>
          <p:cNvPr id="7" name="TextBox 6"/>
          <p:cNvSpPr txBox="1"/>
          <p:nvPr userDrawn="1"/>
        </p:nvSpPr>
        <p:spPr>
          <a:xfrm>
            <a:off x="548680" y="4868447"/>
            <a:ext cx="5760640" cy="300082"/>
          </a:xfrm>
          <a:prstGeom prst="rect">
            <a:avLst/>
          </a:prstGeom>
          <a:noFill/>
        </p:spPr>
        <p:txBody>
          <a:bodyPr wrap="square" rtlCol="0">
            <a:spAutoFit/>
          </a:bodyPr>
          <a:lstStyle/>
          <a:p>
            <a:pPr algn="ctr"/>
            <a:r>
              <a:rPr lang="en-US" altLang="zh-CN" dirty="0">
                <a:solidFill>
                  <a:schemeClr val="bg1"/>
                </a:solidFill>
                <a:latin typeface="Times New Roman" panose="02020603050405020304" pitchFamily="18" charset="0"/>
                <a:cs typeface="Times New Roman" panose="02020603050405020304" pitchFamily="18" charset="0"/>
              </a:rPr>
              <a:t>The Centre for Efficiency and Performance Engineering</a:t>
            </a:r>
            <a:endParaRPr lang="en-GB" dirty="0">
              <a:solidFill>
                <a:schemeClr val="bg1"/>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97BFAB0B-F66E-4666-BD00-847325CE743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4668" t="13494" r="1087" b="16194"/>
          <a:stretch/>
        </p:blipFill>
        <p:spPr bwMode="auto">
          <a:xfrm>
            <a:off x="5437658" y="63151"/>
            <a:ext cx="1420342" cy="60355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84297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05979"/>
            <a:ext cx="6172200" cy="85725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42900" y="1200151"/>
            <a:ext cx="61722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42900" y="4767264"/>
            <a:ext cx="16002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5" name="Footer Placeholder 4"/>
          <p:cNvSpPr>
            <a:spLocks noGrp="1"/>
          </p:cNvSpPr>
          <p:nvPr>
            <p:ph type="ftr" sz="quarter" idx="3"/>
          </p:nvPr>
        </p:nvSpPr>
        <p:spPr>
          <a:xfrm>
            <a:off x="2343150" y="4767264"/>
            <a:ext cx="21717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4914900" y="4767264"/>
            <a:ext cx="16002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D1A72D0-038E-4ACC-AECE-A549069CF155}" type="slidenum">
              <a:rPr lang="en-GB" smtClean="0"/>
              <a:t>‹#›</a:t>
            </a:fld>
            <a:endParaRPr lang="en-GB" dirty="0"/>
          </a:p>
        </p:txBody>
      </p:sp>
    </p:spTree>
    <p:extLst>
      <p:ext uri="{BB962C8B-B14F-4D97-AF65-F5344CB8AC3E}">
        <p14:creationId xmlns:p14="http://schemas.microsoft.com/office/powerpoint/2010/main" val="2782357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685783" rtl="0" eaLnBrk="1" latinLnBrk="0" hangingPunct="1">
        <a:spcBef>
          <a:spcPct val="0"/>
        </a:spcBef>
        <a:buNone/>
        <a:defRPr sz="3300" kern="1200">
          <a:solidFill>
            <a:schemeClr val="tx1"/>
          </a:solidFill>
          <a:latin typeface="+mj-lt"/>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A8B91FC0-34A0-4D38-8482-FF2C7D6D5822}"/>
              </a:ext>
            </a:extLst>
          </p:cNvPr>
          <p:cNvSpPr txBox="1"/>
          <p:nvPr/>
        </p:nvSpPr>
        <p:spPr>
          <a:xfrm>
            <a:off x="217625" y="967829"/>
            <a:ext cx="6336704" cy="307777"/>
          </a:xfrm>
          <a:prstGeom prst="rect">
            <a:avLst/>
          </a:prstGeom>
          <a:noFill/>
        </p:spPr>
        <p:txBody>
          <a:bodyPr wrap="square">
            <a:spAutoFit/>
          </a:bodyPr>
          <a:lstStyle/>
          <a:p>
            <a:pPr algn="ctr"/>
            <a:r>
              <a:rPr lang="en-US" altLang="zh-CN" sz="1400" b="1" kern="100" dirty="0">
                <a:effectLst/>
                <a:latin typeface="Times New Roman" panose="02020603050405020304" pitchFamily="18" charset="0"/>
                <a:ea typeface="等线" panose="02010600030101010101" pitchFamily="2" charset="-122"/>
                <a:cs typeface="Times New Roman" panose="02020603050405020304" pitchFamily="18" charset="0"/>
              </a:rPr>
              <a:t>Title: Condition Monitoring and Dynamic Modelling of Helical Gear Wear </a:t>
            </a:r>
            <a:endParaRPr lang="zh-CN" altLang="zh-CN" sz="9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CBCE8BC5-D6E2-416A-B79F-089411CAF5EC}"/>
              </a:ext>
            </a:extLst>
          </p:cNvPr>
          <p:cNvSpPr txBox="1"/>
          <p:nvPr/>
        </p:nvSpPr>
        <p:spPr>
          <a:xfrm>
            <a:off x="332656" y="3491011"/>
            <a:ext cx="6336704" cy="1384995"/>
          </a:xfrm>
          <a:prstGeom prst="rect">
            <a:avLst/>
          </a:prstGeom>
          <a:noFill/>
        </p:spPr>
        <p:txBody>
          <a:bodyPr wrap="square">
            <a:spAutoFit/>
          </a:bodyPr>
          <a:lstStyle/>
          <a:p>
            <a:pPr marL="228600" indent="-228600">
              <a:buFont typeface="+mj-lt"/>
              <a:buAutoNum type="arabicPeriod"/>
            </a:pPr>
            <a:r>
              <a:rPr lang="en-US" altLang="zh-CN" sz="600" dirty="0"/>
              <a:t>X. Sun, T. Wang, R. Zhang, F. Gu, and A. D. Ball. Numerical modelling of vibration responses of helical gears under progressive tooth wear for condition monitoring, Mathematics, vol. 9, no. 3, p. 213, Feb. 2021.</a:t>
            </a:r>
          </a:p>
          <a:p>
            <a:pPr marL="228600" indent="-228600">
              <a:buFont typeface="+mj-lt"/>
              <a:buAutoNum type="arabicPeriod"/>
            </a:pPr>
            <a:r>
              <a:rPr lang="en-US" altLang="zh-CN" sz="600" dirty="0"/>
              <a:t>X. Sun, T. Wang, R. Zhang, and F. Gu. Analysis of the influence of progressive wear of helical gear on gear vibration characteristic, Journal of Mechanical Transmission, vol. 45, no. 01, pp. 17–22, 2021.</a:t>
            </a:r>
          </a:p>
          <a:p>
            <a:pPr marL="228600" indent="-228600">
              <a:buFont typeface="+mj-lt"/>
              <a:buAutoNum type="arabicPeriod"/>
            </a:pPr>
            <a:r>
              <a:rPr lang="en-US" altLang="zh-CN" sz="600" dirty="0"/>
              <a:t>X. Sun, R. Zhang, T. Wang, F. Gu, and A. D. Ball. Helical gear wear prediction under the mixed </a:t>
            </a:r>
            <a:r>
              <a:rPr lang="en-US" altLang="zh-CN" sz="600" dirty="0" err="1"/>
              <a:t>elastohydrodynamic</a:t>
            </a:r>
            <a:r>
              <a:rPr lang="en-US" altLang="zh-CN" sz="600" dirty="0"/>
              <a:t> lubrication regime, in Proceedings of </a:t>
            </a:r>
            <a:r>
              <a:rPr lang="en-US" altLang="zh-CN" sz="600" dirty="0" err="1"/>
              <a:t>IncoME</a:t>
            </a:r>
            <a:r>
              <a:rPr lang="en-US" altLang="zh-CN" sz="600" dirty="0"/>
              <a:t>-V &amp; CEPE Net-2020, pp. 265–275.</a:t>
            </a:r>
          </a:p>
          <a:p>
            <a:pPr marL="228600" indent="-228600">
              <a:buFont typeface="+mj-lt"/>
              <a:buAutoNum type="arabicPeriod"/>
            </a:pPr>
            <a:r>
              <a:rPr lang="en-US" altLang="zh-CN" sz="600" dirty="0"/>
              <a:t>X. Sun, R. Zhang, K. Lu, A. M. </a:t>
            </a:r>
            <a:r>
              <a:rPr lang="en-US" altLang="zh-CN" sz="600" dirty="0" err="1"/>
              <a:t>Ahmaida</a:t>
            </a:r>
            <a:r>
              <a:rPr lang="en-US" altLang="zh-CN" sz="600" dirty="0"/>
              <a:t>, F. Gu, and T. Wang. Monitoring of gear wear progressions based on a modulation signal </a:t>
            </a:r>
            <a:r>
              <a:rPr lang="en-US" altLang="zh-CN" sz="600" dirty="0" err="1"/>
              <a:t>bispectrum</a:t>
            </a:r>
            <a:r>
              <a:rPr lang="en-US" altLang="zh-CN" sz="600" dirty="0"/>
              <a:t> analysis of vibration, in 16th International Conference on Condition Monitoring and Asset Management, CM 2019, June 25-27, 2019, Glasgow, United Kingdom, 2019.</a:t>
            </a:r>
          </a:p>
          <a:p>
            <a:pPr marL="228600" indent="-228600">
              <a:buFont typeface="+mj-lt"/>
              <a:buAutoNum type="arabicPeriod"/>
            </a:pPr>
            <a:r>
              <a:rPr lang="en-US" altLang="zh-CN" sz="600" dirty="0"/>
              <a:t>X. Sun, T. Wang, R. Zhang, F. Gu, and A. D. Ball. Modelling of spur gear dynamic </a:t>
            </a:r>
            <a:r>
              <a:rPr lang="en-US" altLang="zh-CN" sz="600" dirty="0" err="1"/>
              <a:t>behaviours</a:t>
            </a:r>
            <a:r>
              <a:rPr lang="en-US" altLang="zh-CN" sz="600" dirty="0"/>
              <a:t> with tooth surface wear, in 32nd International Congress and Exhibition on Condition Monitoring and Diagnostic Engineering Management, COMADEM 2019, September 3-5, 2019, Huddersfield, United Kingdom, 2020, vol. 166, pp. 1437–1449.</a:t>
            </a:r>
          </a:p>
          <a:p>
            <a:pPr marL="228600" indent="-228600">
              <a:buFont typeface="+mj-lt"/>
              <a:buAutoNum type="arabicPeriod"/>
            </a:pPr>
            <a:r>
              <a:rPr lang="en-US" altLang="zh-CN" sz="600" dirty="0"/>
              <a:t>X. Sun, T. Wang, R. Zhang, F. Gu, and A. D. Ball. A model for mesh stiffness evaluation of spur gear with tooth surface wear, Lyon, France, Jul. 2019.</a:t>
            </a:r>
          </a:p>
          <a:p>
            <a:pPr marL="228600" indent="-228600">
              <a:buFont typeface="+mj-lt"/>
              <a:buAutoNum type="arabicPeriod"/>
            </a:pPr>
            <a:r>
              <a:rPr lang="en-US" altLang="zh-CN" sz="600" dirty="0"/>
              <a:t>X. Sun, T. Wang, R. Zhang, F. Gu, and A. D. Ball. Influence of frictional excitations on the diagnostic features of helical gears under different operating conditions, in 15th International Conference on Condition Monitoring and Machinery Failure Prevention Technologies, CM 2018/MFPT 2018, September 10-12, 2018, Nottingham, United Kingdom, 2018, pp. 522–531.</a:t>
            </a:r>
          </a:p>
          <a:p>
            <a:pPr marL="228600" indent="-228600">
              <a:buFont typeface="+mj-lt"/>
              <a:buAutoNum type="arabicPeriod"/>
            </a:pPr>
            <a:endParaRPr lang="en-US" altLang="zh-CN" sz="600" dirty="0"/>
          </a:p>
        </p:txBody>
      </p:sp>
      <p:graphicFrame>
        <p:nvGraphicFramePr>
          <p:cNvPr id="8" name="表格 8">
            <a:extLst>
              <a:ext uri="{FF2B5EF4-FFF2-40B4-BE49-F238E27FC236}">
                <a16:creationId xmlns:a16="http://schemas.microsoft.com/office/drawing/2014/main" id="{E710BC11-2A38-4B8B-A520-0053E2ED67A9}"/>
              </a:ext>
            </a:extLst>
          </p:cNvPr>
          <p:cNvGraphicFramePr>
            <a:graphicFrameLocks noGrp="1"/>
          </p:cNvGraphicFramePr>
          <p:nvPr>
            <p:extLst>
              <p:ext uri="{D42A27DB-BD31-4B8C-83A1-F6EECF244321}">
                <p14:modId xmlns:p14="http://schemas.microsoft.com/office/powerpoint/2010/main" val="2152132478"/>
              </p:ext>
            </p:extLst>
          </p:nvPr>
        </p:nvGraphicFramePr>
        <p:xfrm>
          <a:off x="341015" y="1351427"/>
          <a:ext cx="6205977" cy="1638300"/>
        </p:xfrm>
        <a:graphic>
          <a:graphicData uri="http://schemas.openxmlformats.org/drawingml/2006/table">
            <a:tbl>
              <a:tblPr firstRow="1" bandRow="1">
                <a:tableStyleId>{5C22544A-7EE6-4342-B048-85BDC9FD1C3A}</a:tableStyleId>
              </a:tblPr>
              <a:tblGrid>
                <a:gridCol w="3008639">
                  <a:extLst>
                    <a:ext uri="{9D8B030D-6E8A-4147-A177-3AD203B41FA5}">
                      <a16:colId xmlns:a16="http://schemas.microsoft.com/office/drawing/2014/main" val="2677126657"/>
                    </a:ext>
                  </a:extLst>
                </a:gridCol>
                <a:gridCol w="3197338">
                  <a:extLst>
                    <a:ext uri="{9D8B030D-6E8A-4147-A177-3AD203B41FA5}">
                      <a16:colId xmlns:a16="http://schemas.microsoft.com/office/drawing/2014/main" val="2213726447"/>
                    </a:ext>
                  </a:extLst>
                </a:gridCol>
              </a:tblGrid>
              <a:tr h="213880">
                <a:tc>
                  <a:txBody>
                    <a:bodyPr/>
                    <a:lstStyle/>
                    <a:p>
                      <a:pPr algn="ctr"/>
                      <a:r>
                        <a:rPr lang="en-US" altLang="zh-CN" sz="1200" dirty="0"/>
                        <a:t>Previous work</a:t>
                      </a:r>
                      <a:endParaRPr lang="zh-CN" altLang="en-US" sz="1200" dirty="0"/>
                    </a:p>
                  </a:txBody>
                  <a:tcPr/>
                </a:tc>
                <a:tc>
                  <a:txBody>
                    <a:bodyPr/>
                    <a:lstStyle/>
                    <a:p>
                      <a:pPr algn="ctr"/>
                      <a:r>
                        <a:rPr lang="en-US" altLang="zh-CN" sz="1200" dirty="0"/>
                        <a:t>On going work</a:t>
                      </a:r>
                      <a:endParaRPr lang="zh-CN" altLang="en-US" sz="1200" dirty="0"/>
                    </a:p>
                  </a:txBody>
                  <a:tcPr/>
                </a:tc>
                <a:extLst>
                  <a:ext uri="{0D108BD9-81ED-4DB2-BD59-A6C34878D82A}">
                    <a16:rowId xmlns:a16="http://schemas.microsoft.com/office/drawing/2014/main" val="1160437450"/>
                  </a:ext>
                </a:extLst>
              </a:tr>
              <a:tr h="1318927">
                <a:tc>
                  <a:txBody>
                    <a:bodyPr/>
                    <a:lstStyle/>
                    <a:p>
                      <a:pPr marL="285750" indent="-285750" algn="just">
                        <a:spcAft>
                          <a:spcPts val="600"/>
                        </a:spcAft>
                        <a:buFont typeface="Wingdings" panose="05000000000000000000" pitchFamily="2" charset="2"/>
                        <a:buChar char="Ø"/>
                      </a:pPr>
                      <a:r>
                        <a:rPr lang="en-US" altLang="zh-CN" sz="1050" b="0" dirty="0">
                          <a:latin typeface="Times New Roman" panose="02020603050405020304" pitchFamily="18" charset="0"/>
                          <a:cs typeface="Times New Roman" panose="02020603050405020304" pitchFamily="18" charset="0"/>
                        </a:rPr>
                        <a:t>Propose a Wear Model for Helical Gear Considering EHL Effect.</a:t>
                      </a:r>
                    </a:p>
                    <a:p>
                      <a:pPr marL="285750" indent="-285750" algn="just">
                        <a:spcAft>
                          <a:spcPts val="600"/>
                        </a:spcAft>
                        <a:buFont typeface="Wingdings" panose="05000000000000000000" pitchFamily="2" charset="2"/>
                        <a:buChar char="Ø"/>
                      </a:pPr>
                      <a:r>
                        <a:rPr lang="en-US" altLang="zh-CN" sz="1050" b="0" dirty="0">
                          <a:latin typeface="Times New Roman" panose="02020603050405020304" pitchFamily="18" charset="0"/>
                          <a:cs typeface="Times New Roman" panose="02020603050405020304" pitchFamily="18" charset="0"/>
                        </a:rPr>
                        <a:t>Complete the Dynamic Modelling of Helical Gear induced by Wear.</a:t>
                      </a:r>
                    </a:p>
                    <a:p>
                      <a:pPr marL="285750" indent="-285750" algn="just">
                        <a:spcAft>
                          <a:spcPts val="600"/>
                        </a:spcAft>
                        <a:buFont typeface="Wingdings" panose="05000000000000000000" pitchFamily="2" charset="2"/>
                        <a:buChar char="Ø"/>
                      </a:pPr>
                      <a:r>
                        <a:rPr lang="en-US" altLang="zh-CN" sz="1050" b="0" dirty="0">
                          <a:latin typeface="Times New Roman" panose="02020603050405020304" pitchFamily="18" charset="0"/>
                          <a:cs typeface="Times New Roman" panose="02020603050405020304" pitchFamily="18" charset="0"/>
                        </a:rPr>
                        <a:t>Achieve the Condition Monitoring of  Gear Wear with Vibration Signal based on the TSA Analysis.</a:t>
                      </a:r>
                    </a:p>
                  </a:txBody>
                  <a:tcPr/>
                </a:tc>
                <a:tc>
                  <a:txBody>
                    <a:bodyPr/>
                    <a:lstStyle/>
                    <a:p>
                      <a:pPr marL="285750" indent="-285750" algn="just" defTabSz="685783" rtl="0" eaLnBrk="1" latinLnBrk="0" hangingPunct="1">
                        <a:spcAft>
                          <a:spcPts val="600"/>
                        </a:spcAft>
                        <a:buFont typeface="Wingdings" panose="05000000000000000000" pitchFamily="2" charset="2"/>
                        <a:buChar char="Ø"/>
                      </a:pPr>
                      <a:r>
                        <a:rPr lang="en-US" altLang="zh-CN" sz="1050" b="0" kern="1200" dirty="0">
                          <a:solidFill>
                            <a:schemeClr val="dk1"/>
                          </a:solidFill>
                          <a:latin typeface="Times New Roman" panose="02020603050405020304" pitchFamily="18" charset="0"/>
                          <a:ea typeface="+mn-ea"/>
                          <a:cs typeface="Times New Roman" panose="02020603050405020304" pitchFamily="18" charset="0"/>
                        </a:rPr>
                        <a:t>Study the Wear Mechanism under Different Lubrication Regimes.</a:t>
                      </a:r>
                    </a:p>
                    <a:p>
                      <a:pPr marL="285750" indent="-285750" algn="just" defTabSz="685783" rtl="0" eaLnBrk="1" latinLnBrk="0" hangingPunct="1">
                        <a:spcAft>
                          <a:spcPts val="600"/>
                        </a:spcAft>
                        <a:buFont typeface="Wingdings" panose="05000000000000000000" pitchFamily="2" charset="2"/>
                        <a:buChar char="Ø"/>
                      </a:pPr>
                      <a:r>
                        <a:rPr lang="en-US" altLang="zh-CN" sz="1050" b="0" kern="1200" dirty="0">
                          <a:solidFill>
                            <a:schemeClr val="dk1"/>
                          </a:solidFill>
                          <a:latin typeface="Times New Roman" panose="02020603050405020304" pitchFamily="18" charset="0"/>
                          <a:ea typeface="+mn-ea"/>
                          <a:cs typeface="Times New Roman" panose="02020603050405020304" pitchFamily="18" charset="0"/>
                        </a:rPr>
                        <a:t>Investigate the Influence of the Change in Surface Topography on the Gear Lubrication State and Wear.</a:t>
                      </a:r>
                    </a:p>
                    <a:p>
                      <a:pPr marL="285750" indent="-285750" algn="just" defTabSz="685783" rtl="0" eaLnBrk="1" latinLnBrk="0" hangingPunct="1">
                        <a:spcAft>
                          <a:spcPts val="600"/>
                        </a:spcAft>
                        <a:buFont typeface="Wingdings" panose="05000000000000000000" pitchFamily="2" charset="2"/>
                        <a:buChar char="Ø"/>
                      </a:pPr>
                      <a:r>
                        <a:rPr lang="en-US" altLang="zh-CN" sz="1050" b="0" kern="1200" dirty="0">
                          <a:solidFill>
                            <a:schemeClr val="dk1"/>
                          </a:solidFill>
                          <a:latin typeface="Times New Roman" panose="02020603050405020304" pitchFamily="18" charset="0"/>
                          <a:ea typeface="+mn-ea"/>
                          <a:cs typeface="Times New Roman" panose="02020603050405020304" pitchFamily="18" charset="0"/>
                        </a:rPr>
                        <a:t>Study the Non-linear Effect of the Gear </a:t>
                      </a:r>
                      <a:r>
                        <a:rPr lang="en-US" altLang="zh-CN" sz="1050" b="0" kern="1200">
                          <a:solidFill>
                            <a:schemeClr val="dk1"/>
                          </a:solidFill>
                          <a:latin typeface="Times New Roman" panose="02020603050405020304" pitchFamily="18" charset="0"/>
                          <a:ea typeface="+mn-ea"/>
                          <a:cs typeface="Times New Roman" panose="02020603050405020304" pitchFamily="18" charset="0"/>
                        </a:rPr>
                        <a:t>Dynamics induced by Wear.</a:t>
                      </a:r>
                      <a:endParaRPr lang="en-US" altLang="zh-CN" sz="1050" b="0" kern="1200" dirty="0">
                        <a:solidFill>
                          <a:schemeClr val="dk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2287980143"/>
                  </a:ext>
                </a:extLst>
              </a:tr>
            </a:tbl>
          </a:graphicData>
        </a:graphic>
      </p:graphicFrame>
      <p:sp>
        <p:nvSpPr>
          <p:cNvPr id="9" name="文本框 8">
            <a:extLst>
              <a:ext uri="{FF2B5EF4-FFF2-40B4-BE49-F238E27FC236}">
                <a16:creationId xmlns:a16="http://schemas.microsoft.com/office/drawing/2014/main" id="{6574ED3E-D516-4D88-B4CE-3DDB0CA8603C}"/>
              </a:ext>
            </a:extLst>
          </p:cNvPr>
          <p:cNvSpPr txBox="1"/>
          <p:nvPr/>
        </p:nvSpPr>
        <p:spPr>
          <a:xfrm>
            <a:off x="642663" y="85833"/>
            <a:ext cx="4106765" cy="646331"/>
          </a:xfrm>
          <a:prstGeom prst="rect">
            <a:avLst/>
          </a:prstGeom>
          <a:noFill/>
        </p:spPr>
        <p:txBody>
          <a:bodyPr wrap="none" rtlCol="0">
            <a:spAutoFit/>
          </a:bodyPr>
          <a:lstStyle/>
          <a:p>
            <a:r>
              <a:rPr lang="en-US" altLang="zh-CN" sz="1800" b="1" dirty="0">
                <a:solidFill>
                  <a:schemeClr val="bg1"/>
                </a:solidFill>
              </a:rPr>
              <a:t>Xiuquan Sun </a:t>
            </a:r>
            <a:r>
              <a:rPr lang="en-US" altLang="zh-CN" sz="1200" b="1" dirty="0">
                <a:solidFill>
                  <a:schemeClr val="bg1"/>
                </a:solidFill>
              </a:rPr>
              <a:t>(https://orcid.org/0000-0001-7724-719X)</a:t>
            </a:r>
          </a:p>
          <a:p>
            <a:r>
              <a:rPr lang="en-US" altLang="zh-CN" sz="1800" b="1" dirty="0">
                <a:solidFill>
                  <a:schemeClr val="bg1"/>
                </a:solidFill>
              </a:rPr>
              <a:t>X.Sun2@hud.ac.uk</a:t>
            </a:r>
            <a:endParaRPr lang="zh-CN" altLang="en-US" sz="1800" b="1" dirty="0">
              <a:solidFill>
                <a:schemeClr val="bg1"/>
              </a:solidFill>
            </a:endParaRPr>
          </a:p>
        </p:txBody>
      </p:sp>
      <p:sp>
        <p:nvSpPr>
          <p:cNvPr id="10" name="文本框 9">
            <a:extLst>
              <a:ext uri="{FF2B5EF4-FFF2-40B4-BE49-F238E27FC236}">
                <a16:creationId xmlns:a16="http://schemas.microsoft.com/office/drawing/2014/main" id="{47C37EE8-4632-428E-A7DC-CC533F33417E}"/>
              </a:ext>
            </a:extLst>
          </p:cNvPr>
          <p:cNvSpPr txBox="1"/>
          <p:nvPr/>
        </p:nvSpPr>
        <p:spPr>
          <a:xfrm>
            <a:off x="335470" y="3159317"/>
            <a:ext cx="1339166" cy="300082"/>
          </a:xfrm>
          <a:prstGeom prst="rect">
            <a:avLst/>
          </a:prstGeom>
          <a:noFill/>
        </p:spPr>
        <p:txBody>
          <a:bodyPr wrap="square">
            <a:spAutoFit/>
          </a:bodyPr>
          <a:lstStyle/>
          <a:p>
            <a:r>
              <a:rPr lang="en-GB" altLang="zh-CN" b="1" dirty="0">
                <a:latin typeface="Times New Roman" panose="02020603050405020304" pitchFamily="18" charset="0"/>
                <a:cs typeface="Times New Roman" panose="02020603050405020304" pitchFamily="18" charset="0"/>
              </a:rPr>
              <a:t>Output</a:t>
            </a:r>
            <a:r>
              <a:rPr lang="zh-CN" altLang="en-US" b="1" dirty="0">
                <a:latin typeface="Times New Roman" panose="02020603050405020304" pitchFamily="18" charset="0"/>
                <a:cs typeface="Times New Roman" panose="02020603050405020304" pitchFamily="18" charset="0"/>
              </a:rPr>
              <a:t>s</a:t>
            </a:r>
          </a:p>
        </p:txBody>
      </p:sp>
      <p:pic>
        <p:nvPicPr>
          <p:cNvPr id="3" name="Picture 2" descr="A person in a suit&#10;&#10;Description automatically generated with low confidence">
            <a:extLst>
              <a:ext uri="{FF2B5EF4-FFF2-40B4-BE49-F238E27FC236}">
                <a16:creationId xmlns:a16="http://schemas.microsoft.com/office/drawing/2014/main" id="{E5B60B7B-7B91-4B22-BCE7-CB4D739D5B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3858"/>
          <a:stretch/>
        </p:blipFill>
        <p:spPr>
          <a:xfrm>
            <a:off x="0" y="-515"/>
            <a:ext cx="620688" cy="732679"/>
          </a:xfrm>
          <a:prstGeom prst="rect">
            <a:avLst/>
          </a:prstGeom>
        </p:spPr>
      </p:pic>
    </p:spTree>
    <p:extLst>
      <p:ext uri="{BB962C8B-B14F-4D97-AF65-F5344CB8AC3E}">
        <p14:creationId xmlns:p14="http://schemas.microsoft.com/office/powerpoint/2010/main" val="3696529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11089</TotalTime>
  <Words>530</Words>
  <Application>Microsoft Office PowerPoint</Application>
  <PresentationFormat>Custom</PresentationFormat>
  <Paragraphs>21</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等线</vt:lpstr>
      <vt:lpstr>Arial</vt:lpstr>
      <vt:lpstr>Calibri</vt:lpstr>
      <vt:lpstr>Times New Roman</vt:lpstr>
      <vt:lpstr>Wingdings</vt:lpstr>
      <vt:lpstr>Office Theme</vt:lpstr>
      <vt:lpstr>PowerPoint Presentation</vt:lpstr>
    </vt:vector>
  </TitlesOfParts>
  <Company>University of Huddersfield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Xiuquan Sun (Researcher)</cp:lastModifiedBy>
  <cp:revision>775</cp:revision>
  <dcterms:created xsi:type="dcterms:W3CDTF">2015-09-04T16:17:14Z</dcterms:created>
  <dcterms:modified xsi:type="dcterms:W3CDTF">2021-12-05T01:27:42Z</dcterms:modified>
</cp:coreProperties>
</file>